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3" r:id="rId1"/>
  </p:sldMasterIdLst>
  <p:notesMasterIdLst>
    <p:notesMasterId r:id="rId25"/>
  </p:notesMasterIdLst>
  <p:sldIdLst>
    <p:sldId id="256" r:id="rId2"/>
    <p:sldId id="277" r:id="rId3"/>
    <p:sldId id="278" r:id="rId4"/>
    <p:sldId id="279" r:id="rId5"/>
    <p:sldId id="287" r:id="rId6"/>
    <p:sldId id="284" r:id="rId7"/>
    <p:sldId id="288" r:id="rId8"/>
    <p:sldId id="289" r:id="rId9"/>
    <p:sldId id="290" r:id="rId10"/>
    <p:sldId id="281" r:id="rId11"/>
    <p:sldId id="282" r:id="rId12"/>
    <p:sldId id="283" r:id="rId13"/>
    <p:sldId id="263" r:id="rId14"/>
    <p:sldId id="285" r:id="rId15"/>
    <p:sldId id="264" r:id="rId16"/>
    <p:sldId id="265" r:id="rId17"/>
    <p:sldId id="266" r:id="rId18"/>
    <p:sldId id="286" r:id="rId19"/>
    <p:sldId id="267" r:id="rId20"/>
    <p:sldId id="268" r:id="rId21"/>
    <p:sldId id="269" r:id="rId22"/>
    <p:sldId id="270" r:id="rId23"/>
    <p:sldId id="275" r:id="rId24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5" autoAdjust="0"/>
    <p:restoredTop sz="94675" autoAdjust="0"/>
  </p:normalViewPr>
  <p:slideViewPr>
    <p:cSldViewPr>
      <p:cViewPr varScale="1">
        <p:scale>
          <a:sx n="116" d="100"/>
          <a:sy n="116" d="100"/>
        </p:scale>
        <p:origin x="-151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4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709D705-E364-415D-A6BD-672A13BB623B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A59EA5F-C7E3-45F2-A02A-A9BE0B635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1D61C622-A61E-4333-BE52-6C3FB8DA72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88C581B-639F-40D6-9343-2606F5F087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016907B-332D-4CFA-BA4D-695C20FD4E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9A66BA5-5750-4CBD-AE28-EFCBB771F6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237C2C-8493-4CF5-BE7D-D82A09715C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E02619-E4FE-476B-A415-D56A8C5A70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30AF14D-F8A7-469E-AD67-BB0675F9DC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606B124-4F1F-46F6-8AAB-426BA02265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C5DD21E-8D94-4D28-B4AB-E1DD68E5F4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446A40C-1BA0-427F-A02C-92251D68F8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BC41598-A610-429C-BF28-D61BEEC3AA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053F8B1F-2932-4EA0-A0B3-3310CCB0EA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750" y="1989138"/>
            <a:ext cx="8229600" cy="18288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Нововведения </a:t>
            </a:r>
            <a:b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 </a:t>
            </a:r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ЕГЭ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4800" b="1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2015 </a:t>
            </a:r>
            <a:r>
              <a:rPr lang="ru-RU" sz="4800" b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года</a:t>
            </a:r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ru-RU" sz="4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6550" y="3860800"/>
            <a:ext cx="8785225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республиканского управления оценки качества образования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Бериев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Олег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аврилович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569325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Открытые тематические направления для итогового сочинения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4" name="Объект 4"/>
          <p:cNvSpPr>
            <a:spLocks noGrp="1"/>
          </p:cNvSpPr>
          <p:nvPr>
            <p:ph idx="1"/>
          </p:nvPr>
        </p:nvSpPr>
        <p:spPr>
          <a:solidFill>
            <a:srgbClr val="B9CDE5">
              <a:alpha val="30980"/>
            </a:srgbClr>
          </a:solidFill>
        </p:spPr>
        <p:txBody>
          <a:bodyPr anchor="ctr"/>
          <a:lstStyle/>
          <a:p>
            <a:pPr marL="457200" indent="-457200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smtClean="0">
                <a:solidFill>
                  <a:srgbClr val="2E3192"/>
                </a:solidFill>
                <a:latin typeface="Cambria" pitchFamily="18" charset="0"/>
              </a:rPr>
              <a:t>Недаром помнит вся Россия … ( 200 – летний юбилей М. Ю. Лермонтова)</a:t>
            </a:r>
          </a:p>
          <a:p>
            <a:pPr marL="457200" indent="-457200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smtClean="0">
                <a:solidFill>
                  <a:srgbClr val="2E3192"/>
                </a:solidFill>
                <a:latin typeface="Cambria" pitchFamily="18" charset="0"/>
              </a:rPr>
              <a:t> Вопросы, заданные человечеству войной.</a:t>
            </a:r>
          </a:p>
          <a:p>
            <a:pPr marL="457200" indent="-457200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smtClean="0">
                <a:solidFill>
                  <a:srgbClr val="2E3192"/>
                </a:solidFill>
                <a:latin typeface="Cambria" pitchFamily="18" charset="0"/>
              </a:rPr>
              <a:t>Человек и природа в отечественной и мировой литературе.</a:t>
            </a:r>
          </a:p>
          <a:p>
            <a:pPr marL="457200" indent="-45720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smtClean="0">
                <a:solidFill>
                  <a:srgbClr val="2E3192"/>
                </a:solidFill>
                <a:latin typeface="Cambria" pitchFamily="18" charset="0"/>
              </a:rPr>
              <a:t> Спор поколений: вместе и врозь.</a:t>
            </a:r>
          </a:p>
          <a:p>
            <a:pPr marL="457200" indent="-45720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smtClean="0">
                <a:solidFill>
                  <a:srgbClr val="2E3192"/>
                </a:solidFill>
                <a:latin typeface="Cambria" pitchFamily="18" charset="0"/>
              </a:rPr>
              <a:t>Чем люди живы?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692150"/>
            <a:ext cx="4368800" cy="6008688"/>
          </a:xfrm>
        </p:spPr>
      </p:pic>
      <p:pic>
        <p:nvPicPr>
          <p:cNvPr id="24578" name="Объект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836613"/>
            <a:ext cx="4297362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90700"/>
            <a:ext cx="348932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4675" y="1790700"/>
            <a:ext cx="348932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Объект 12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627313" y="44450"/>
            <a:ext cx="3629025" cy="5126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Планируемые изменения в КИМ-2015 по предметам ЕГЭ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1600200"/>
            <a:ext cx="8002587" cy="4525963"/>
          </a:xfrm>
        </p:spPr>
        <p:txBody>
          <a:bodyPr rtlCol="0">
            <a:normAutofit fontScale="550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1.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Изменена структура варианта КИМ: каждый вариант состоит из двух частей (часть 1 - задания с кратким ответом, часть 2 - задания с развернутым ответом).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2.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Задания в варианте КИМ представлены в режиме сквозной нумерации без буквенных обозначений А, В, С.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3.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Изменена форма записи ответа в заданиях с выбором одного ответа: как и в заданиях с кратким ответом, записывается цифрой номер правильного ответа (а не крестик).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4.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По большинству учебных предметов сокращено количество заданий с выбором одного ответа.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5.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На основе анализа статистических данных о результатах экзамена и качестве КИМ в ряде предметов исключены некоторые линии заданий, изменена форма ряда заданий.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6.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На постоянной основе ведется работа по совершенствованию критериев оценивания заданий с развернутым ответом.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Математика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014" t="28000" r="12732" b="8250"/>
          <a:stretch>
            <a:fillRect/>
          </a:stretch>
        </p:blipFill>
        <p:spPr>
          <a:xfrm>
            <a:off x="900113" y="1557338"/>
            <a:ext cx="7616825" cy="397986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ЕГЭ по математике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268413"/>
            <a:ext cx="8229600" cy="4525962"/>
          </a:xfrm>
        </p:spPr>
        <p:txBody>
          <a:bodyPr rtlCol="0">
            <a:normAutofit fontScale="92500"/>
          </a:bodyPr>
          <a:lstStyle/>
          <a:p>
            <a:pPr marL="13716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	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Будут  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проводиться экзамены базового и профильного уровня. КИМ базового уровня будут состоять из одной части, включающей 20 заданий с кратким ответом.  Задания для профильного ЕГЭ состоят из двух частей: заданий с кратким ответом,  а также заданий с кратким и развернутым ответом. </a:t>
            </a:r>
          </a:p>
          <a:p>
            <a:pPr marL="13716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	Базовый 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экзамен по математике будет оцениваться по 5-балльной системе, результаты профильного ЕГЭ – по 100-балльной шкале.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ЕГЭ по русскому языку</a:t>
            </a:r>
            <a:br>
              <a:rPr lang="ru-RU" sz="4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</a:br>
            <a:endParaRPr lang="ru-RU" sz="40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3716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	Планируются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изменения структуры КИМ: исключена часть с выбором варианта ответа. В первой части будет 24 задания с кратким ответом. Во второй – одно задание с развёрнутым ответом, проверяющее умение выпускников создавать собственное высказывание на основе прочитанного текста. 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8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ЕГЭ по иностранным языкам</a:t>
            </a:r>
            <a:br>
              <a:rPr lang="ru-RU" sz="4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</a:br>
            <a:endParaRPr lang="ru-RU" sz="40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3716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	В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письменной части КИМ по иностранным языкам принципиальных изменений не произойдет, зато будет введена устная часть – «говорение». Выпускники сами будут решать, сдавать или не сдавать устную часть, однако этот выбор повлияет на получение максимальной оценки за экзамен. 100 баллов можно получить, если выпускник сдает и письменную, и устную части. Максимальный балл за письменную часть – 80, за устную – 20. 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8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Иностранные языки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557338"/>
            <a:ext cx="7631112" cy="438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ЕГЭ по биологии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3716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	Общее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число заданий в экзаменационной работе уменьшено с 50 до 40, из них останется 25 заданий с выбором одного верного ответа, вместо 36, как было в ЕГЭ в 2014 году. Число заданий с развернутым ответом увеличится – с 6 до 7. 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8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522288"/>
            <a:ext cx="8229600" cy="6477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sp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2E3192"/>
                </a:solidFill>
                <a:latin typeface="Cambria" pitchFamily="18" charset="0"/>
              </a:rPr>
              <a:t> Изменения в ЕГЭ-2015</a:t>
            </a:r>
            <a:endParaRPr lang="ru-RU" sz="36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2500" y="2263775"/>
            <a:ext cx="1079500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08463" y="1844675"/>
            <a:ext cx="669925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98700" y="2214563"/>
            <a:ext cx="306388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68463" y="1604963"/>
            <a:ext cx="6762750" cy="671512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>
                <a:solidFill>
                  <a:srgbClr val="2E3192"/>
                </a:solidFill>
                <a:latin typeface="Cambria" pitchFamily="18" charset="0"/>
              </a:rPr>
              <a:t>Совершенствование структуры КИМ</a:t>
            </a:r>
            <a:endParaRPr lang="ru-RU" sz="17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70050" y="2468563"/>
            <a:ext cx="6761163" cy="671512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kern="0" dirty="0">
                <a:solidFill>
                  <a:srgbClr val="2E3192"/>
                </a:solidFill>
                <a:latin typeface="Cambria" pitchFamily="18" charset="0"/>
              </a:rPr>
              <a:t>Исключение из расписания ЕГЭ дополнительного этапа</a:t>
            </a:r>
            <a:endParaRPr lang="ru-RU" sz="1700" kern="0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01850" y="3738563"/>
            <a:ext cx="1079500" cy="1444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92275" y="4198938"/>
            <a:ext cx="6738938" cy="669925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kern="0" dirty="0">
                <a:solidFill>
                  <a:srgbClr val="2E3192"/>
                </a:solidFill>
                <a:latin typeface="Cambria" pitchFamily="18" charset="0"/>
              </a:rPr>
              <a:t>Базовый </a:t>
            </a:r>
            <a:r>
              <a:rPr lang="ru-RU" sz="1700" b="1" kern="0" dirty="0">
                <a:solidFill>
                  <a:srgbClr val="2E3192"/>
                </a:solidFill>
                <a:latin typeface="Cambria" pitchFamily="18" charset="0"/>
              </a:rPr>
              <a:t>и профильный </a:t>
            </a:r>
            <a:r>
              <a:rPr lang="ru-RU" sz="1700" b="1" kern="0" dirty="0">
                <a:solidFill>
                  <a:srgbClr val="2E3192"/>
                </a:solidFill>
                <a:latin typeface="Cambria" pitchFamily="18" charset="0"/>
              </a:rPr>
              <a:t>уровни по математике</a:t>
            </a:r>
            <a:endParaRPr lang="ru-RU" sz="1700" b="1" kern="0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92275" y="5210175"/>
            <a:ext cx="6738938" cy="714375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kern="0" dirty="0">
                <a:solidFill>
                  <a:srgbClr val="2E3192"/>
                </a:solidFill>
                <a:latin typeface="Cambria" pitchFamily="18" charset="0"/>
              </a:rPr>
              <a:t>Итоговое сочинение как допуск к </a:t>
            </a:r>
            <a:r>
              <a:rPr lang="ru-RU" sz="1700" b="1" kern="0" dirty="0">
                <a:solidFill>
                  <a:srgbClr val="2E3192"/>
                </a:solidFill>
                <a:latin typeface="Cambria" pitchFamily="18" charset="0"/>
              </a:rPr>
              <a:t>ЕГЭ</a:t>
            </a:r>
            <a:endParaRPr lang="ru-RU" sz="1700" kern="0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92275" y="3332163"/>
            <a:ext cx="6738938" cy="673100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kern="0" dirty="0">
                <a:solidFill>
                  <a:srgbClr val="2E3192"/>
                </a:solidFill>
                <a:latin typeface="Cambria" pitchFamily="18" charset="0"/>
              </a:rPr>
              <a:t>Устная часть по иностранному языку</a:t>
            </a:r>
            <a:endParaRPr lang="ru-RU" sz="1700" kern="0" dirty="0">
              <a:solidFill>
                <a:srgbClr val="2E3192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ЕГЭ по обществознанию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3716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	За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счет сокращения по одному заданию в каждом из пяти содержательных блоков, в каждом варианте число заданий, направленных на проверку определенных умений, сократился на два. Также будет введено задание, проверяющее знание основ конституционного строя РФ, прав и свобод человека и гражданина.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8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ЕГЭ по физике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3716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	Каждый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вариант состоит из двух частей. По сравнению с экзаменационными материалами ЕГЭ-2014 число заданий сокращено с 35 до 32. На два задания уменьшено число расчетных задач, входящих в последнюю часть работы, и на одно задание базового уровня по электродинамике.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8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2276475"/>
            <a:ext cx="8229600" cy="2476500"/>
          </a:xfrm>
        </p:spPr>
        <p:txBody>
          <a:bodyPr rtlCol="0">
            <a:normAutofit/>
          </a:bodyPr>
          <a:lstStyle/>
          <a:p>
            <a:pPr marL="13716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	Не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планируется существенных изменений в КИМ ЕГЭ-2015 по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географии, истории, информатике и ИКТ, истории, литературе и химии.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650" y="2420938"/>
            <a:ext cx="8208963" cy="1439862"/>
          </a:xfrm>
        </p:spPr>
        <p:txBody>
          <a:bodyPr rtlCol="0">
            <a:noAutofit/>
          </a:bodyPr>
          <a:lstStyle/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000" b="1" dirty="0">
                <a:solidFill>
                  <a:srgbClr val="2E3192"/>
                </a:solidFill>
                <a:latin typeface="Cambria" panose="02040503050406030204" pitchFamily="18" charset="0"/>
              </a:rPr>
              <a:t>БЛАГОДАРИМ ЗА ВНИМАНИЕ!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400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323850" y="404813"/>
            <a:ext cx="8507413" cy="64611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sp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2E3192"/>
                </a:solidFill>
                <a:latin typeface="Cambria" pitchFamily="18" charset="0"/>
              </a:rPr>
              <a:t>Неоднократная сдача ЕГЭ в 2015 году</a:t>
            </a:r>
            <a:endParaRPr lang="ru-RU" sz="36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05025" y="2182813"/>
            <a:ext cx="306388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387" name="Прямоугольник 5"/>
          <p:cNvSpPr>
            <a:spLocks noChangeArrowheads="1"/>
          </p:cNvSpPr>
          <p:nvPr/>
        </p:nvSpPr>
        <p:spPr bwMode="auto">
          <a:xfrm>
            <a:off x="1697038" y="3141663"/>
            <a:ext cx="6762750" cy="766762"/>
          </a:xfrm>
          <a:prstGeom prst="rect">
            <a:avLst/>
          </a:prstGeom>
          <a:solidFill>
            <a:srgbClr val="B9CDE5">
              <a:alpha val="30980"/>
            </a:srgbClr>
          </a:solidFill>
          <a:ln w="25400" algn="ctr">
            <a:noFill/>
            <a:prstDash val="sysDash"/>
            <a:miter lim="800000"/>
            <a:headEnd/>
            <a:tailEnd/>
          </a:ln>
        </p:spPr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ru-RU" sz="1400" b="1" u="sng">
                <a:solidFill>
                  <a:srgbClr val="2E3192"/>
                </a:solidFill>
                <a:latin typeface="Cambria" pitchFamily="18" charset="0"/>
              </a:rPr>
              <a:t>Апрель 2015</a:t>
            </a:r>
          </a:p>
          <a:p>
            <a:pPr algn="just"/>
            <a:r>
              <a:rPr lang="ru-RU" sz="1400" b="1">
                <a:solidFill>
                  <a:srgbClr val="2E3192"/>
                </a:solidFill>
                <a:latin typeface="Cambria" pitchFamily="18" charset="0"/>
              </a:rPr>
              <a:t>Для имеющих допуск педагогического совета.</a:t>
            </a:r>
          </a:p>
        </p:txBody>
      </p:sp>
      <p:sp>
        <p:nvSpPr>
          <p:cNvPr id="16388" name="Прямоугольник 6"/>
          <p:cNvSpPr>
            <a:spLocks noChangeArrowheads="1"/>
          </p:cNvSpPr>
          <p:nvPr/>
        </p:nvSpPr>
        <p:spPr bwMode="auto">
          <a:xfrm>
            <a:off x="1658938" y="1316038"/>
            <a:ext cx="6764337" cy="1633537"/>
          </a:xfrm>
          <a:prstGeom prst="rect">
            <a:avLst/>
          </a:prstGeom>
          <a:solidFill>
            <a:srgbClr val="B9CDE5">
              <a:alpha val="30980"/>
            </a:srgbClr>
          </a:solidFill>
          <a:ln w="25400" algn="ctr">
            <a:noFill/>
            <a:prstDash val="sysDash"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u-RU" sz="1400" b="1" u="sng">
                <a:solidFill>
                  <a:srgbClr val="2E3192"/>
                </a:solidFill>
                <a:latin typeface="Cambria" pitchFamily="18" charset="0"/>
              </a:rPr>
              <a:t>Февраль 2015 года </a:t>
            </a:r>
            <a:r>
              <a:rPr lang="ru-RU" sz="1400" b="1">
                <a:solidFill>
                  <a:srgbClr val="2E3192"/>
                </a:solidFill>
                <a:latin typeface="Cambria" pitchFamily="18" charset="0"/>
              </a:rPr>
              <a:t>(русский язык, география).</a:t>
            </a:r>
          </a:p>
          <a:p>
            <a:pPr algn="just"/>
            <a:r>
              <a:rPr lang="ru-RU" sz="1400" b="1">
                <a:solidFill>
                  <a:srgbClr val="2E3192"/>
                </a:solidFill>
                <a:latin typeface="Cambria" pitchFamily="18" charset="0"/>
              </a:rPr>
              <a:t>Для выпускников прошлых лет; </a:t>
            </a:r>
          </a:p>
          <a:p>
            <a:pPr algn="just"/>
            <a:r>
              <a:rPr lang="ru-RU" sz="1400" b="1">
                <a:solidFill>
                  <a:srgbClr val="2E3192"/>
                </a:solidFill>
                <a:latin typeface="Cambria" pitchFamily="18" charset="0"/>
              </a:rPr>
              <a:t>имеющих неудовлетворительный результат в прошлые годы; </a:t>
            </a:r>
          </a:p>
          <a:p>
            <a:pPr algn="just"/>
            <a:r>
              <a:rPr lang="ru-RU" sz="1400" b="1">
                <a:solidFill>
                  <a:srgbClr val="2E3192"/>
                </a:solidFill>
                <a:latin typeface="Cambria" pitchFamily="18" charset="0"/>
              </a:rPr>
              <a:t>закончивших освоение предмета в предыдущие годы</a:t>
            </a:r>
          </a:p>
        </p:txBody>
      </p:sp>
      <p:sp>
        <p:nvSpPr>
          <p:cNvPr id="16389" name="Прямоугольник 7"/>
          <p:cNvSpPr>
            <a:spLocks noChangeArrowheads="1"/>
          </p:cNvSpPr>
          <p:nvPr/>
        </p:nvSpPr>
        <p:spPr bwMode="auto">
          <a:xfrm>
            <a:off x="1697038" y="4100513"/>
            <a:ext cx="6762750" cy="673100"/>
          </a:xfrm>
          <a:prstGeom prst="rect">
            <a:avLst/>
          </a:prstGeom>
          <a:solidFill>
            <a:srgbClr val="B9CDE5">
              <a:alpha val="30980"/>
            </a:srgbClr>
          </a:solidFill>
          <a:ln w="25400" algn="ctr">
            <a:noFill/>
            <a:prstDash val="sysDash"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u-RU" sz="1400" b="1" u="sng">
                <a:solidFill>
                  <a:srgbClr val="2E3192"/>
                </a:solidFill>
                <a:latin typeface="Cambria" pitchFamily="18" charset="0"/>
              </a:rPr>
              <a:t>Май-июнь 2015 года</a:t>
            </a:r>
          </a:p>
        </p:txBody>
      </p:sp>
      <p:sp>
        <p:nvSpPr>
          <p:cNvPr id="16390" name="Прямоугольник 8"/>
          <p:cNvSpPr>
            <a:spLocks noChangeArrowheads="1"/>
          </p:cNvSpPr>
          <p:nvPr/>
        </p:nvSpPr>
        <p:spPr bwMode="auto">
          <a:xfrm>
            <a:off x="1698625" y="4965700"/>
            <a:ext cx="6764338" cy="768350"/>
          </a:xfrm>
          <a:prstGeom prst="rect">
            <a:avLst/>
          </a:prstGeom>
          <a:solidFill>
            <a:srgbClr val="B9CDE5">
              <a:alpha val="30980"/>
            </a:srgbClr>
          </a:solidFill>
          <a:ln w="25400" algn="ctr">
            <a:noFill/>
            <a:prstDash val="sysDash"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u-RU" sz="1400" b="1" u="sng">
                <a:solidFill>
                  <a:srgbClr val="2E3192"/>
                </a:solidFill>
                <a:latin typeface="Cambria" pitchFamily="18" charset="0"/>
              </a:rPr>
              <a:t>Осень  2015 года </a:t>
            </a:r>
            <a:r>
              <a:rPr lang="ru-RU" sz="1400" b="1">
                <a:solidFill>
                  <a:srgbClr val="2E3192"/>
                </a:solidFill>
                <a:latin typeface="Cambria" pitchFamily="18" charset="0"/>
              </a:rPr>
              <a:t>в </a:t>
            </a:r>
            <a:r>
              <a:rPr lang="ru-RU" sz="1400" b="1" i="1">
                <a:solidFill>
                  <a:srgbClr val="2E3192"/>
                </a:solidFill>
                <a:latin typeface="Cambria" pitchFamily="18" charset="0"/>
              </a:rPr>
              <a:t>специализированных центрах.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Сроки проведения ЕГЭ - 2015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844675"/>
            <a:ext cx="8424862" cy="47085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14 февраля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- досрочный февральский срок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23 марта - 11 мая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- досрочный период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25 мая - 28 июня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- основной период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7 сентября-25 сентября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- дополнительный период (сентябрьские сроки)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Минимальное количество баллов для поступления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113" y="1700213"/>
            <a:ext cx="8220075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smtClean="0">
                <a:solidFill>
                  <a:srgbClr val="376092"/>
                </a:solidFill>
                <a:latin typeface="Cambria" pitchFamily="18" charset="0"/>
              </a:rPr>
              <a:t>Итоговое сочинение</a:t>
            </a:r>
          </a:p>
        </p:txBody>
      </p:sp>
      <p:pic>
        <p:nvPicPr>
          <p:cNvPr id="1945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137" t="33099" r="12119" b="7468"/>
          <a:stretch>
            <a:fillRect/>
          </a:stretch>
        </p:blipFill>
        <p:spPr>
          <a:xfrm>
            <a:off x="900113" y="1700213"/>
            <a:ext cx="7140575" cy="34575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323850" y="127000"/>
            <a:ext cx="8507413" cy="120173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sp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2E3192"/>
                </a:solidFill>
                <a:latin typeface="Cambria" pitchFamily="18" charset="0"/>
              </a:rPr>
              <a:t>Расписание проведения итогового сочинения ( изложения)</a:t>
            </a:r>
            <a:endParaRPr lang="ru-RU" sz="36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05025" y="2182813"/>
            <a:ext cx="306388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8888" y="2636838"/>
            <a:ext cx="7164387" cy="3095625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r>
              <a:rPr lang="ru-RU" sz="2400" b="1" u="sng" dirty="0">
                <a:solidFill>
                  <a:srgbClr val="2E3192"/>
                </a:solidFill>
                <a:latin typeface="Cambria" pitchFamily="18" charset="0"/>
              </a:rPr>
              <a:t>03.12.2014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2000" dirty="0">
                <a:solidFill>
                  <a:srgbClr val="2E3192"/>
                </a:solidFill>
                <a:latin typeface="Cambria" pitchFamily="18" charset="0"/>
              </a:rPr>
              <a:t>Обучающихся </a:t>
            </a:r>
            <a:r>
              <a:rPr lang="en-US" sz="2000" dirty="0">
                <a:solidFill>
                  <a:srgbClr val="2E3192"/>
                </a:solidFill>
                <a:latin typeface="Cambria" pitchFamily="18" charset="0"/>
              </a:rPr>
              <a:t>XI (XII) </a:t>
            </a:r>
            <a:r>
              <a:rPr lang="ru-RU" sz="2000" dirty="0">
                <a:solidFill>
                  <a:srgbClr val="2E3192"/>
                </a:solidFill>
                <a:latin typeface="Cambria" pitchFamily="18" charset="0"/>
              </a:rPr>
              <a:t> классов по образовательным программам среднего общего образования ( далее – обучающиеся);</a:t>
            </a:r>
          </a:p>
          <a:p>
            <a:pPr algn="just">
              <a:defRPr/>
            </a:pPr>
            <a:endParaRPr lang="ru-RU" sz="2000" dirty="0">
              <a:solidFill>
                <a:srgbClr val="2E3192"/>
              </a:solidFill>
              <a:latin typeface="Cambria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ru-RU" sz="2000" dirty="0">
                <a:solidFill>
                  <a:srgbClr val="2E3192"/>
                </a:solidFill>
                <a:latin typeface="Cambria" pitchFamily="18" charset="0"/>
              </a:rPr>
              <a:t> Выпускники прошлых лет</a:t>
            </a:r>
            <a:endParaRPr lang="ru-RU" sz="2000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20484" name="Прямоугольник 6"/>
          <p:cNvSpPr>
            <a:spLocks noChangeArrowheads="1"/>
          </p:cNvSpPr>
          <p:nvPr/>
        </p:nvSpPr>
        <p:spPr bwMode="auto">
          <a:xfrm>
            <a:off x="1658938" y="1316038"/>
            <a:ext cx="6764337" cy="1009650"/>
          </a:xfrm>
          <a:prstGeom prst="rect">
            <a:avLst/>
          </a:prstGeom>
          <a:solidFill>
            <a:srgbClr val="B9CDE5">
              <a:alpha val="30980"/>
            </a:srgbClr>
          </a:solidFill>
          <a:ln w="25400" algn="ctr">
            <a:noFill/>
            <a:prstDash val="sysDash"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u-RU" sz="1400" b="1" u="sng">
                <a:solidFill>
                  <a:srgbClr val="2E3192"/>
                </a:solidFill>
                <a:latin typeface="Cambria" pitchFamily="18" charset="0"/>
              </a:rPr>
              <a:t>Начало проведения:</a:t>
            </a:r>
            <a:r>
              <a:rPr lang="ru-RU" sz="1400" b="1">
                <a:solidFill>
                  <a:srgbClr val="2E3192"/>
                </a:solidFill>
                <a:latin typeface="Cambria" pitchFamily="18" charset="0"/>
              </a:rPr>
              <a:t> </a:t>
            </a:r>
            <a:r>
              <a:rPr lang="ru-RU" sz="1400">
                <a:solidFill>
                  <a:srgbClr val="2E3192"/>
                </a:solidFill>
                <a:latin typeface="Cambria" pitchFamily="18" charset="0"/>
              </a:rPr>
              <a:t>10.00 по местному времени</a:t>
            </a:r>
            <a:r>
              <a:rPr lang="ru-RU" sz="1400" b="1">
                <a:solidFill>
                  <a:srgbClr val="2E3192"/>
                </a:solidFill>
                <a:latin typeface="Cambria" pitchFamily="18" charset="0"/>
              </a:rPr>
              <a:t>.</a:t>
            </a:r>
          </a:p>
          <a:p>
            <a:pPr algn="just"/>
            <a:endParaRPr lang="ru-RU" sz="1400" b="1" u="sng">
              <a:solidFill>
                <a:srgbClr val="2E3192"/>
              </a:solidFill>
              <a:latin typeface="Cambria" pitchFamily="18" charset="0"/>
            </a:endParaRPr>
          </a:p>
          <a:p>
            <a:pPr algn="just"/>
            <a:r>
              <a:rPr lang="ru-RU" sz="1400" b="1" u="sng">
                <a:solidFill>
                  <a:srgbClr val="2E3192"/>
                </a:solidFill>
                <a:latin typeface="Cambria" pitchFamily="18" charset="0"/>
              </a:rPr>
              <a:t>Продолжительность проведения: </a:t>
            </a:r>
            <a:r>
              <a:rPr lang="ru-RU" sz="1400">
                <a:solidFill>
                  <a:srgbClr val="2E3192"/>
                </a:solidFill>
                <a:latin typeface="Cambria" pitchFamily="18" charset="0"/>
              </a:rPr>
              <a:t>235 минут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323850" y="127000"/>
            <a:ext cx="8507413" cy="120173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sp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2E3192"/>
                </a:solidFill>
                <a:latin typeface="Cambria" pitchFamily="18" charset="0"/>
              </a:rPr>
              <a:t>Расписание проведения итогового сочинения ( изложения)</a:t>
            </a:r>
            <a:endParaRPr lang="ru-RU" sz="36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05025" y="2182813"/>
            <a:ext cx="306388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650" y="2492375"/>
            <a:ext cx="7667625" cy="3960813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r>
              <a:rPr lang="ru-RU" sz="2400" b="1" u="sng" dirty="0">
                <a:solidFill>
                  <a:srgbClr val="2E3192"/>
                </a:solidFill>
                <a:latin typeface="Cambria" pitchFamily="18" charset="0"/>
              </a:rPr>
              <a:t>04.02.2015</a:t>
            </a:r>
          </a:p>
          <a:p>
            <a:pPr marL="285750" indent="-285750">
              <a:buFontTx/>
              <a:buChar char="-"/>
              <a:defRPr/>
            </a:pPr>
            <a:r>
              <a:rPr lang="ru-RU" sz="2000" dirty="0">
                <a:solidFill>
                  <a:srgbClr val="2E3192"/>
                </a:solidFill>
                <a:latin typeface="Cambria" pitchFamily="18" charset="0"/>
              </a:rPr>
              <a:t>Обучающиеся, получившие по итоговому сочинению ( изложению) неудовлетворительный результат ( «незачет»);</a:t>
            </a:r>
          </a:p>
          <a:p>
            <a:pPr marL="285750" indent="-285750">
              <a:buFontTx/>
              <a:buChar char="-"/>
              <a:defRPr/>
            </a:pPr>
            <a:r>
              <a:rPr lang="ru-RU" sz="2000" dirty="0">
                <a:solidFill>
                  <a:srgbClr val="2E3192"/>
                </a:solidFill>
                <a:latin typeface="Cambria" pitchFamily="18" charset="0"/>
              </a:rPr>
              <a:t> </a:t>
            </a:r>
            <a:r>
              <a:rPr lang="ru-RU" sz="2000" dirty="0">
                <a:solidFill>
                  <a:srgbClr val="2E3192"/>
                </a:solidFill>
                <a:latin typeface="Cambria" pitchFamily="18" charset="0"/>
              </a:rPr>
              <a:t>Обучающиеся, выпускники прошлых лет, не явившиеся на итоговое сочинение ( изложение) по уважительным причинам ( болезнь или иные обстоятельства, подтвержденные документально);</a:t>
            </a:r>
          </a:p>
          <a:p>
            <a:pPr marL="285750" indent="-285750">
              <a:buFontTx/>
              <a:buChar char="-"/>
              <a:defRPr/>
            </a:pPr>
            <a:r>
              <a:rPr lang="ru-RU" sz="2000" dirty="0">
                <a:solidFill>
                  <a:srgbClr val="2E3192"/>
                </a:solidFill>
                <a:latin typeface="Cambria" pitchFamily="18" charset="0"/>
              </a:rPr>
              <a:t> Обучающиеся, выпускники прошлых </a:t>
            </a:r>
            <a:r>
              <a:rPr lang="ru-RU" sz="2000" dirty="0">
                <a:solidFill>
                  <a:srgbClr val="2E3192"/>
                </a:solidFill>
                <a:latin typeface="Cambria" pitchFamily="18" charset="0"/>
              </a:rPr>
              <a:t>лет, не завершившие сдачу итогового сочинение ( изложения) по уважительным причинам ( болезнь или иные обстоятельства, </a:t>
            </a:r>
            <a:r>
              <a:rPr lang="ru-RU" sz="2000" dirty="0">
                <a:solidFill>
                  <a:srgbClr val="2E3192"/>
                </a:solidFill>
                <a:latin typeface="Cambria" pitchFamily="18" charset="0"/>
              </a:rPr>
              <a:t>подтвержденные документально</a:t>
            </a:r>
            <a:r>
              <a:rPr lang="ru-RU" sz="2000" dirty="0">
                <a:solidFill>
                  <a:srgbClr val="2E3192"/>
                </a:solidFill>
                <a:latin typeface="Cambria" pitchFamily="18" charset="0"/>
              </a:rPr>
              <a:t>);</a:t>
            </a:r>
            <a:endParaRPr lang="ru-RU" sz="2000" dirty="0">
              <a:solidFill>
                <a:srgbClr val="2E3192"/>
              </a:solidFill>
              <a:latin typeface="Cambria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ru-RU" sz="2000" dirty="0">
                <a:solidFill>
                  <a:srgbClr val="2E3192"/>
                </a:solidFill>
                <a:latin typeface="Cambria" pitchFamily="18" charset="0"/>
              </a:rPr>
              <a:t> Выпускники прошлых лет</a:t>
            </a:r>
            <a:endParaRPr lang="ru-RU" sz="2000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21508" name="Прямоугольник 6"/>
          <p:cNvSpPr>
            <a:spLocks noChangeArrowheads="1"/>
          </p:cNvSpPr>
          <p:nvPr/>
        </p:nvSpPr>
        <p:spPr bwMode="auto">
          <a:xfrm>
            <a:off x="1658938" y="1316038"/>
            <a:ext cx="6764337" cy="1009650"/>
          </a:xfrm>
          <a:prstGeom prst="rect">
            <a:avLst/>
          </a:prstGeom>
          <a:solidFill>
            <a:srgbClr val="B9CDE5">
              <a:alpha val="30980"/>
            </a:srgbClr>
          </a:solidFill>
          <a:ln w="25400" algn="ctr">
            <a:noFill/>
            <a:prstDash val="sysDash"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u-RU" sz="1400" b="1" u="sng">
                <a:solidFill>
                  <a:srgbClr val="2E3192"/>
                </a:solidFill>
                <a:latin typeface="Cambria" pitchFamily="18" charset="0"/>
              </a:rPr>
              <a:t>Начало проведения:</a:t>
            </a:r>
            <a:r>
              <a:rPr lang="ru-RU" sz="1400" b="1">
                <a:solidFill>
                  <a:srgbClr val="2E3192"/>
                </a:solidFill>
                <a:latin typeface="Cambria" pitchFamily="18" charset="0"/>
              </a:rPr>
              <a:t> </a:t>
            </a:r>
            <a:r>
              <a:rPr lang="ru-RU" sz="1400">
                <a:solidFill>
                  <a:srgbClr val="2E3192"/>
                </a:solidFill>
                <a:latin typeface="Cambria" pitchFamily="18" charset="0"/>
              </a:rPr>
              <a:t>10.00 по местному времени</a:t>
            </a:r>
            <a:r>
              <a:rPr lang="ru-RU" sz="1400" b="1">
                <a:solidFill>
                  <a:srgbClr val="2E3192"/>
                </a:solidFill>
                <a:latin typeface="Cambria" pitchFamily="18" charset="0"/>
              </a:rPr>
              <a:t>.</a:t>
            </a:r>
          </a:p>
          <a:p>
            <a:pPr algn="just"/>
            <a:endParaRPr lang="ru-RU" sz="1400" b="1" u="sng">
              <a:solidFill>
                <a:srgbClr val="2E3192"/>
              </a:solidFill>
              <a:latin typeface="Cambria" pitchFamily="18" charset="0"/>
            </a:endParaRPr>
          </a:p>
          <a:p>
            <a:pPr algn="just"/>
            <a:r>
              <a:rPr lang="ru-RU" sz="1400" b="1" u="sng">
                <a:solidFill>
                  <a:srgbClr val="2E3192"/>
                </a:solidFill>
                <a:latin typeface="Cambria" pitchFamily="18" charset="0"/>
              </a:rPr>
              <a:t>Продолжительность проведения: </a:t>
            </a:r>
            <a:r>
              <a:rPr lang="ru-RU" sz="1400">
                <a:solidFill>
                  <a:srgbClr val="2E3192"/>
                </a:solidFill>
                <a:latin typeface="Cambria" pitchFamily="18" charset="0"/>
              </a:rPr>
              <a:t>235 минут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323850" y="127000"/>
            <a:ext cx="8507413" cy="120173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sp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2E3192"/>
                </a:solidFill>
                <a:latin typeface="Cambria" pitchFamily="18" charset="0"/>
              </a:rPr>
              <a:t>Расписание проведения итогового сочинения ( изложения)</a:t>
            </a:r>
            <a:endParaRPr lang="ru-RU" sz="36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05025" y="2182813"/>
            <a:ext cx="306388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650" y="2492375"/>
            <a:ext cx="7564438" cy="3816350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r>
              <a:rPr lang="ru-RU" sz="2400" b="1" u="sng" dirty="0">
                <a:solidFill>
                  <a:srgbClr val="2E3192"/>
                </a:solidFill>
                <a:latin typeface="Cambria" pitchFamily="18" charset="0"/>
              </a:rPr>
              <a:t>06.05.2015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>
                <a:solidFill>
                  <a:srgbClr val="2E3192"/>
                </a:solidFill>
                <a:latin typeface="Cambria" pitchFamily="18" charset="0"/>
              </a:rPr>
              <a:t>Обучающиеся, получившие по итоговому сочинению ( изложению) неудовлетворительный результат ( «незачет»);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>
                <a:solidFill>
                  <a:srgbClr val="2E3192"/>
                </a:solidFill>
                <a:latin typeface="Cambria" pitchFamily="18" charset="0"/>
              </a:rPr>
              <a:t> </a:t>
            </a:r>
            <a:r>
              <a:rPr lang="ru-RU" dirty="0">
                <a:solidFill>
                  <a:srgbClr val="2E3192"/>
                </a:solidFill>
                <a:latin typeface="Cambria" pitchFamily="18" charset="0"/>
              </a:rPr>
              <a:t>Обучающиеся, выпускники прошлых лет, не явившиеся на итоговое сочинение ( изложение) по уважительным причинам ( болезнь или иные обстоятельства, подтвержденные документально);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>
                <a:solidFill>
                  <a:srgbClr val="2E3192"/>
                </a:solidFill>
                <a:latin typeface="Cambria" pitchFamily="18" charset="0"/>
              </a:rPr>
              <a:t>Обучающиеся, выпускники прошлых лет, не завершившие сдачу итогового сочинение ( изложения) по уважительным причинам ( болезнь или иные обстоятельства, подтвержденные документально</a:t>
            </a:r>
            <a:r>
              <a:rPr lang="ru-RU" dirty="0">
                <a:solidFill>
                  <a:srgbClr val="2E3192"/>
                </a:solidFill>
                <a:latin typeface="Cambria" pitchFamily="18" charset="0"/>
              </a:rPr>
              <a:t>);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dirty="0">
                <a:solidFill>
                  <a:srgbClr val="2E3192"/>
                </a:solidFill>
                <a:latin typeface="Cambria" pitchFamily="18" charset="0"/>
              </a:rPr>
              <a:t> Выпускники прошлых лет</a:t>
            </a:r>
            <a:endParaRPr lang="ru-RU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22532" name="Прямоугольник 6"/>
          <p:cNvSpPr>
            <a:spLocks noChangeArrowheads="1"/>
          </p:cNvSpPr>
          <p:nvPr/>
        </p:nvSpPr>
        <p:spPr bwMode="auto">
          <a:xfrm>
            <a:off x="1658938" y="1316038"/>
            <a:ext cx="6764337" cy="1009650"/>
          </a:xfrm>
          <a:prstGeom prst="rect">
            <a:avLst/>
          </a:prstGeom>
          <a:solidFill>
            <a:srgbClr val="B9CDE5">
              <a:alpha val="30980"/>
            </a:srgbClr>
          </a:solidFill>
          <a:ln w="25400" algn="ctr">
            <a:noFill/>
            <a:prstDash val="sysDash"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u-RU" sz="1400" b="1" u="sng">
                <a:solidFill>
                  <a:srgbClr val="2E3192"/>
                </a:solidFill>
                <a:latin typeface="Cambria" pitchFamily="18" charset="0"/>
              </a:rPr>
              <a:t>Начало проведения:</a:t>
            </a:r>
            <a:r>
              <a:rPr lang="ru-RU" sz="1400" b="1">
                <a:solidFill>
                  <a:srgbClr val="2E3192"/>
                </a:solidFill>
                <a:latin typeface="Cambria" pitchFamily="18" charset="0"/>
              </a:rPr>
              <a:t> </a:t>
            </a:r>
            <a:r>
              <a:rPr lang="ru-RU" sz="1400">
                <a:solidFill>
                  <a:srgbClr val="2E3192"/>
                </a:solidFill>
                <a:latin typeface="Cambria" pitchFamily="18" charset="0"/>
              </a:rPr>
              <a:t>10.00 по местному времени</a:t>
            </a:r>
            <a:r>
              <a:rPr lang="ru-RU" sz="1400" b="1">
                <a:solidFill>
                  <a:srgbClr val="2E3192"/>
                </a:solidFill>
                <a:latin typeface="Cambria" pitchFamily="18" charset="0"/>
              </a:rPr>
              <a:t>.</a:t>
            </a:r>
          </a:p>
          <a:p>
            <a:pPr algn="just"/>
            <a:endParaRPr lang="ru-RU" sz="1400" b="1" u="sng">
              <a:solidFill>
                <a:srgbClr val="2E3192"/>
              </a:solidFill>
              <a:latin typeface="Cambria" pitchFamily="18" charset="0"/>
            </a:endParaRPr>
          </a:p>
          <a:p>
            <a:pPr algn="just"/>
            <a:r>
              <a:rPr lang="ru-RU" sz="1400" b="1" u="sng">
                <a:solidFill>
                  <a:srgbClr val="2E3192"/>
                </a:solidFill>
                <a:latin typeface="Cambria" pitchFamily="18" charset="0"/>
              </a:rPr>
              <a:t>Продолжительность проведения: </a:t>
            </a:r>
            <a:r>
              <a:rPr lang="ru-RU" sz="1400">
                <a:solidFill>
                  <a:srgbClr val="2E3192"/>
                </a:solidFill>
                <a:latin typeface="Cambria" pitchFamily="18" charset="0"/>
              </a:rPr>
              <a:t>235 минут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755</Words>
  <Application>Microsoft Office PowerPoint</Application>
  <PresentationFormat>Экран (4:3)</PresentationFormat>
  <Paragraphs>76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23</vt:i4>
      </vt:variant>
    </vt:vector>
  </HeadingPairs>
  <TitlesOfParts>
    <vt:vector size="40" baseType="lpstr">
      <vt:lpstr>Calibri</vt:lpstr>
      <vt:lpstr>Arial</vt:lpstr>
      <vt:lpstr>Cambria</vt:lpstr>
      <vt:lpstr>Times New Roman</vt:lpstr>
      <vt:lpstr>Wingdings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Нововведения  в ЕГЭ  2015 года </vt:lpstr>
      <vt:lpstr> Изменения в ЕГЭ-2015</vt:lpstr>
      <vt:lpstr>Неоднократная сдача ЕГЭ в 2015 году</vt:lpstr>
      <vt:lpstr>Сроки проведения ЕГЭ - 2015</vt:lpstr>
      <vt:lpstr>Минимальное количество баллов для поступления</vt:lpstr>
      <vt:lpstr>Итоговое сочинение</vt:lpstr>
      <vt:lpstr>Расписание проведения итогового сочинения ( изложения)</vt:lpstr>
      <vt:lpstr>Расписание проведения итогового сочинения ( изложения)</vt:lpstr>
      <vt:lpstr>Расписание проведения итогового сочинения ( изложения)</vt:lpstr>
      <vt:lpstr>Открытые тематические направления для итогового сочинения</vt:lpstr>
      <vt:lpstr>Слайд 11</vt:lpstr>
      <vt:lpstr>Слайд 12</vt:lpstr>
      <vt:lpstr>Планируемые изменения в КИМ-2015 по предметам ЕГЭ</vt:lpstr>
      <vt:lpstr>Математика</vt:lpstr>
      <vt:lpstr>ЕГЭ по математике </vt:lpstr>
      <vt:lpstr>ЕГЭ по русскому языку </vt:lpstr>
      <vt:lpstr>ЕГЭ по иностранным языкам </vt:lpstr>
      <vt:lpstr>Иностранные языки</vt:lpstr>
      <vt:lpstr>ЕГЭ по биологии </vt:lpstr>
      <vt:lpstr>ЕГЭ по обществознанию </vt:lpstr>
      <vt:lpstr>ЕГЭ по физике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направления развития ЕГЭ в 2015 году</dc:title>
  <dc:creator>Майя Хетагури</dc:creator>
  <cp:lastModifiedBy>User</cp:lastModifiedBy>
  <cp:revision>18</cp:revision>
  <cp:lastPrinted>2014-10-16T05:30:24Z</cp:lastPrinted>
  <dcterms:created xsi:type="dcterms:W3CDTF">2014-10-15T06:11:17Z</dcterms:created>
  <dcterms:modified xsi:type="dcterms:W3CDTF">2014-12-01T15:18:57Z</dcterms:modified>
</cp:coreProperties>
</file>